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80" r:id="rId2"/>
    <p:sldId id="275" r:id="rId3"/>
    <p:sldId id="283" r:id="rId4"/>
    <p:sldId id="279" r:id="rId5"/>
    <p:sldId id="278" r:id="rId6"/>
    <p:sldId id="257" r:id="rId7"/>
    <p:sldId id="276" r:id="rId8"/>
    <p:sldId id="295" r:id="rId9"/>
    <p:sldId id="277" r:id="rId10"/>
    <p:sldId id="258" r:id="rId11"/>
    <p:sldId id="259" r:id="rId12"/>
    <p:sldId id="260" r:id="rId13"/>
    <p:sldId id="299" r:id="rId14"/>
    <p:sldId id="290" r:id="rId15"/>
    <p:sldId id="298" r:id="rId16"/>
    <p:sldId id="273" r:id="rId17"/>
    <p:sldId id="287" r:id="rId18"/>
    <p:sldId id="300" r:id="rId19"/>
    <p:sldId id="293" r:id="rId20"/>
    <p:sldId id="304" r:id="rId21"/>
    <p:sldId id="302" r:id="rId22"/>
    <p:sldId id="303" r:id="rId23"/>
    <p:sldId id="274" r:id="rId24"/>
    <p:sldId id="308" r:id="rId25"/>
    <p:sldId id="301" r:id="rId26"/>
    <p:sldId id="289" r:id="rId27"/>
    <p:sldId id="288" r:id="rId28"/>
    <p:sldId id="284" r:id="rId29"/>
    <p:sldId id="263" r:id="rId30"/>
    <p:sldId id="282" r:id="rId31"/>
    <p:sldId id="297" r:id="rId32"/>
    <p:sldId id="261" r:id="rId33"/>
    <p:sldId id="294" r:id="rId34"/>
    <p:sldId id="296" r:id="rId35"/>
    <p:sldId id="26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6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AB7A-E868-40E0-932D-AA0CBBE8286A}" type="datetimeFigureOut">
              <a:rPr lang="ru-RU" smtClean="0"/>
              <a:pPr/>
              <a:t>27.09.2017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6E211-C54C-4D8D-84A7-A6F9151CE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58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81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19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84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3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32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E211-C54C-4D8D-84A7-A6F9151CE7FC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27.09.2017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Palatino Linotype" pitchFamily="18" charset="0"/>
              </a:rPr>
              <a:t>проект </a:t>
            </a:r>
            <a:r>
              <a:rPr lang="ru-RU" b="1" dirty="0" smtClean="0">
                <a:solidFill>
                  <a:srgbClr val="FF0000"/>
                </a:solidFill>
                <a:latin typeface="Palatino Linotype" pitchFamily="18" charset="0"/>
              </a:rPr>
              <a:t>«Профсоюз  в нашей жизни» 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</a:b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2428868"/>
            <a:ext cx="4786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Всем открыта дверь профкома,</a:t>
            </a:r>
            <a:b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Где людская боль знакома.</a:t>
            </a:r>
            <a:b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Где умеют защищать</a:t>
            </a:r>
            <a:b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И права все отстоять</a:t>
            </a:r>
          </a:p>
          <a:p>
            <a:endParaRPr lang="ru-RU" sz="2400" dirty="0" smtClean="0">
              <a:solidFill>
                <a:srgbClr val="7030A0"/>
              </a:solidFill>
              <a:latin typeface="Palatino Linotype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Выполнила: 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Председатель ППО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 МБДОУ «Детский сад «Колобок»  </a:t>
            </a:r>
            <a:r>
              <a:rPr lang="ru-RU" sz="2400" dirty="0" err="1" smtClean="0">
                <a:solidFill>
                  <a:srgbClr val="7030A0"/>
                </a:solidFill>
                <a:latin typeface="Palatino Linotype" pitchFamily="18" charset="0"/>
              </a:rPr>
              <a:t>Лодоркина</a:t>
            </a:r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 В.Н.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Palatino Linotype" pitchFamily="18" charset="0"/>
              </a:rPr>
              <a:t>Аксубаево 2017</a:t>
            </a:r>
          </a:p>
          <a:p>
            <a:endParaRPr lang="ru-RU" sz="2400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endParaRPr lang="ru-RU" sz="2400" dirty="0"/>
          </a:p>
        </p:txBody>
      </p:sp>
      <p:pic>
        <p:nvPicPr>
          <p:cNvPr id="6" name="Picture 2" descr="C:\Users\Валентина\Desktop\IMG_4565.JPG"/>
          <p:cNvPicPr>
            <a:picLocks noChangeAspect="1" noChangeArrowheads="1"/>
          </p:cNvPicPr>
          <p:nvPr/>
        </p:nvPicPr>
        <p:blipFill>
          <a:blip r:embed="rId2" cstate="print"/>
          <a:srcRect l="25061" t="9856" r="31138" b="27008"/>
          <a:stretch>
            <a:fillRect/>
          </a:stretch>
        </p:blipFill>
        <p:spPr bwMode="auto">
          <a:xfrm>
            <a:off x="428596" y="2571744"/>
            <a:ext cx="231280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28604"/>
            <a:ext cx="86868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Профсоюзный уголок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122" name="Picture 2" descr="C:\Users\Валентина\Desktop\Юбелей т. Вали часть 1\юбилей\Новая папка\IMG_45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071546"/>
            <a:ext cx="6572296" cy="4929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357158" y="590022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Проводится постоянная работа по обновлению информационного стенда ППО – здесь Коллективный договор, план работы </a:t>
            </a:r>
            <a:r>
              <a:rPr lang="ru-RU" b="1" dirty="0" smtClean="0">
                <a:solidFill>
                  <a:srgbClr val="7030A0"/>
                </a:solidFill>
                <a:latin typeface="Palatino Linotype" pitchFamily="18" charset="0"/>
              </a:rPr>
              <a:t>профсоюзной организации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и другая информация.</a:t>
            </a:r>
          </a:p>
          <a:p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Профсоюзное собрание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3074" name="Picture 2" descr="C:\Users\Валентина\Desktop\фото4\Новая папка (2)\IMG_36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142984"/>
            <a:ext cx="6034616" cy="4525962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564357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На профсоюзном собрании утверждается перспективный план работы на год,  выбирается творческая группа сотрудников</a:t>
            </a:r>
            <a:r>
              <a:rPr lang="ru-RU" baseline="0" dirty="0" smtClean="0">
                <a:solidFill>
                  <a:srgbClr val="7030A0"/>
                </a:solidFill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проводятся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другие мероприятия.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Вручение  профсоюзного  билета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2050" name="Picture 2" descr="C:\Users\Валентина\Desktop\фото4\158___10\IMG_36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142984"/>
            <a:ext cx="6034616" cy="452596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714348" y="5715015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В детском саду ведётся планомерная работа по привлечению работников в профсоюзную организацию 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План мероприятий посвящённый Всемирному дню охраны труда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2050" name="Picture 2" descr="C:\Users\Валентина\Desktop\20170923_081949.jpg"/>
          <p:cNvPicPr>
            <a:picLocks noChangeAspect="1" noChangeArrowheads="1"/>
          </p:cNvPicPr>
          <p:nvPr/>
        </p:nvPicPr>
        <p:blipFill>
          <a:blip r:embed="rId2" cstate="print"/>
          <a:srcRect b="23957"/>
          <a:stretch>
            <a:fillRect/>
          </a:stretch>
        </p:blipFill>
        <p:spPr bwMode="auto">
          <a:xfrm>
            <a:off x="4786314" y="1500174"/>
            <a:ext cx="3223480" cy="4357718"/>
          </a:xfrm>
          <a:prstGeom prst="rect">
            <a:avLst/>
          </a:prstGeom>
          <a:noFill/>
        </p:spPr>
      </p:pic>
      <p:pic>
        <p:nvPicPr>
          <p:cNvPr id="2052" name="Picture 4" descr="C:\Users\Валентина\Desktop\20170923_0819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6314" b="5296"/>
          <a:stretch>
            <a:fillRect/>
          </a:stretch>
        </p:blipFill>
        <p:spPr bwMode="auto">
          <a:xfrm>
            <a:off x="642910" y="1500174"/>
            <a:ext cx="328614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«День охраны труда»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  <p:pic>
        <p:nvPicPr>
          <p:cNvPr id="3074" name="Picture 2" descr="C:\Users\Валентина\Desktop\охран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000372"/>
            <a:ext cx="4507758" cy="2971022"/>
          </a:xfrm>
          <a:prstGeom prst="rect">
            <a:avLst/>
          </a:prstGeom>
          <a:noFill/>
        </p:spPr>
      </p:pic>
      <p:pic>
        <p:nvPicPr>
          <p:cNvPr id="3075" name="Picture 3" descr="C:\Users\Валентина\Desktop\11097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142984"/>
            <a:ext cx="7370430" cy="48577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6143644"/>
            <a:ext cx="8215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Заполнение анкет по организации охраны труда на рабочем месте</a:t>
            </a:r>
            <a:endParaRPr lang="ru-RU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Тренинг «Стресс и способы регуляции эмоционального состояния»</a:t>
            </a:r>
            <a:endParaRPr lang="ru-RU" sz="28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C:\Users\Валентина\Desktop\охран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357298"/>
            <a:ext cx="7177962" cy="47149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642910" y="6000768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Точечный массаж </a:t>
            </a:r>
            <a:r>
              <a:rPr lang="ru-RU" dirty="0" err="1" smtClean="0">
                <a:solidFill>
                  <a:srgbClr val="7030A0"/>
                </a:solidFill>
                <a:latin typeface="Palatino Linotype" pitchFamily="18" charset="0"/>
              </a:rPr>
              <a:t>Шиацу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который оказывает целебный эффект и позволяет справиться с напряжением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Кросс Наций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4" name="Picture 2" descr="F:\фото с телефона\20170916_0948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716"/>
          <a:stretch>
            <a:fillRect/>
          </a:stretch>
        </p:blipFill>
        <p:spPr bwMode="auto">
          <a:xfrm>
            <a:off x="1214414" y="1071546"/>
            <a:ext cx="6678105" cy="4572008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 rot="10800000" flipV="1">
            <a:off x="0" y="6066134"/>
            <a:ext cx="9170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Спортивные соревнования на свежем воздухе сплачивают наш коллектив.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Palatino Linotype" pitchFamily="18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  <a:latin typeface="Palatino Linotype" pitchFamily="18" charset="0"/>
              </a:rPr>
              <a:t>День здоровья прошёл под девизом«Двигайся больше – проживёшь дольше»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4" name="Picture 2" descr="C:\Users\Ольга\Desktop\IMG_35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469" t="9917" r="9876" b="15703"/>
          <a:stretch>
            <a:fillRect/>
          </a:stretch>
        </p:blipFill>
        <p:spPr bwMode="auto">
          <a:xfrm>
            <a:off x="857224" y="1571612"/>
            <a:ext cx="7000924" cy="4437516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72205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Каждый год среди работников проводятся Дни здоровья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86800" cy="8382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alatino Linotype" pitchFamily="18" charset="0"/>
              </a:rPr>
              <a:t>План проведения двухмесячника по санитарной очистке и благоустройству территории</a:t>
            </a:r>
            <a:endParaRPr lang="ru-RU" sz="28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3074" name="Picture 2" descr="C:\Users\Валентина\Desktop\20170923_08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735" b="8453"/>
          <a:stretch>
            <a:fillRect/>
          </a:stretch>
        </p:blipFill>
        <p:spPr bwMode="auto">
          <a:xfrm>
            <a:off x="714348" y="1785926"/>
            <a:ext cx="2928958" cy="4520345"/>
          </a:xfrm>
          <a:prstGeom prst="rect">
            <a:avLst/>
          </a:prstGeom>
          <a:noFill/>
        </p:spPr>
      </p:pic>
      <p:pic>
        <p:nvPicPr>
          <p:cNvPr id="3075" name="Picture 3" descr="C:\Users\Валентина\Desktop\20170923_082008.jpg"/>
          <p:cNvPicPr>
            <a:picLocks noChangeAspect="1" noChangeArrowheads="1"/>
          </p:cNvPicPr>
          <p:nvPr/>
        </p:nvPicPr>
        <p:blipFill>
          <a:blip r:embed="rId3" cstate="print"/>
          <a:srcRect l="6173" t="1157" r="3292" b="27083"/>
          <a:stretch>
            <a:fillRect/>
          </a:stretch>
        </p:blipFill>
        <p:spPr bwMode="auto">
          <a:xfrm>
            <a:off x="4714876" y="1785926"/>
            <a:ext cx="3143272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Субботник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71472" y="5996390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Нет предела силе человечьей, если эта сила — коллектив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Валентина\Desktop\Фотографии-юбилей, день открытых дверей\Фото14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418305" cy="4813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Palatino Linotype" pitchFamily="18" charset="0"/>
              </a:rPr>
              <a:t>Продолжительность реализации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800" dirty="0" smtClean="0">
                <a:solidFill>
                  <a:srgbClr val="7030A0"/>
                </a:solidFill>
              </a:rPr>
              <a:t>Долгосрочный – сентябрь 2016 г.– август 2017г.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Администратор\Desktop\ФЛЭШКА\фотографии\ФОТОРАФИИ\Фото-Сабантуй, уборка территории\IMG_325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642918"/>
            <a:ext cx="6606120" cy="538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Конкурс «Лучший участок детского сада»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C:\Users\Администратор\Desktop\Фотографии\Фото после  ремонта садика\IMG_44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357298"/>
            <a:ext cx="6429420" cy="48220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1071536" y="6215082"/>
            <a:ext cx="7143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В конкурсе победила группа «Полянка»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Лучшая клумба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C:\Users\Валентина\Desktop\фото4\лето 2016\Фото137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42984"/>
            <a:ext cx="6086500" cy="45648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1214412" y="5786454"/>
            <a:ext cx="7429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Лучшая клумба у детей группы «Капелька»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капитальный ремонт детского сада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F:\фото с телефона\20170623_1238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1"/>
            <a:ext cx="6522532" cy="47311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1142976" y="6005145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Народная  мудрость гласит, что тот, кто умеет отдыхать, тот и работать хорошо умеет – это про наш коллектив.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Валентина\Desktop\IMG-20170922-WA0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347632" cy="5008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Благодарственное письмо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857364"/>
            <a:ext cx="40923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Благодарственное письмо получено от МКУ «Отдел образования» Исполнительного комитета </a:t>
            </a:r>
            <a:r>
              <a:rPr lang="ru-RU" dirty="0" err="1" smtClean="0">
                <a:solidFill>
                  <a:srgbClr val="7030A0"/>
                </a:solidFill>
                <a:latin typeface="Palatino Linotype" pitchFamily="18" charset="0"/>
              </a:rPr>
              <a:t>Аксубаевского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муниципального района РТ</a:t>
            </a:r>
          </a:p>
          <a:p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Выражает благодарность коллективу МБДОУ «Детский сад «Колобок»  (заведующий </a:t>
            </a:r>
            <a:r>
              <a:rPr lang="ru-RU" dirty="0" err="1" smtClean="0">
                <a:solidFill>
                  <a:srgbClr val="7030A0"/>
                </a:solidFill>
                <a:latin typeface="Palatino Linotype" pitchFamily="18" charset="0"/>
              </a:rPr>
              <a:t>Насибуллина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Palatino Linotype" pitchFamily="18" charset="0"/>
              </a:rPr>
              <a:t>Рамзия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Palatino Linotype" pitchFamily="18" charset="0"/>
              </a:rPr>
              <a:t>Закиевна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)</a:t>
            </a:r>
          </a:p>
          <a:p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за организацию и проведение капитального ремонта, а также за своевременную подготовку образовательного учреждения к новому у учебному году.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Валентина\Desktop\20170923_0819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157" b="6874"/>
          <a:stretch>
            <a:fillRect/>
          </a:stretch>
        </p:blipFill>
        <p:spPr bwMode="auto">
          <a:xfrm>
            <a:off x="5286380" y="1214422"/>
            <a:ext cx="3357586" cy="5370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Творческий отчёт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C:\Users\Валентина\Desktop\IMG-20170922-WA000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214422"/>
            <a:ext cx="6034616" cy="452596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642910" y="606783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 В коллективе работают творческие люди, оптимисты. </a:t>
            </a:r>
            <a:r>
              <a:rPr lang="ru-RU" sz="1200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57166"/>
            <a:ext cx="8686800" cy="93823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Новый год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F:\Фото\IMG_40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6297103" cy="4722827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 rot="10800000" flipV="1">
            <a:off x="0" y="595100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Ежегодно проводим Новогодние вечера для сотрудников МБДОУ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«Ох, уж эти юбилеи»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 rot="10800000" flipV="1">
            <a:off x="0" y="597026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Ещё одна замечательная традиция в нашем коллективе – это празднование юбилеев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Валентина\Desktop\Фотографии-юбилей, день открытых дверей\IMG_33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5500726" cy="4125545"/>
          </a:xfrm>
          <a:prstGeom prst="rect">
            <a:avLst/>
          </a:prstGeom>
          <a:noFill/>
        </p:spPr>
      </p:pic>
      <p:pic>
        <p:nvPicPr>
          <p:cNvPr id="8" name="Picture 2" descr="C:\Users\Валентина\Desktop\Фотографии-юбилей, день открытых дверей\IMG_34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3810" t="13871" r="25445" b="26023"/>
          <a:stretch>
            <a:fillRect/>
          </a:stretch>
        </p:blipFill>
        <p:spPr bwMode="auto">
          <a:xfrm>
            <a:off x="5929322" y="2357430"/>
            <a:ext cx="297067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Palatino Linotype" pitchFamily="18" charset="0"/>
              </a:rPr>
              <a:t>Ветераны педагогического труда всегда с нами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Валентина\Desktop\IMG_45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410"/>
          <a:stretch>
            <a:fillRect/>
          </a:stretch>
        </p:blipFill>
        <p:spPr bwMode="auto">
          <a:xfrm>
            <a:off x="1357290" y="1142984"/>
            <a:ext cx="6678105" cy="44370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5643578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А сколько сил, энергии тратится на организацию интересных 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праздников для наших пенсионеров! Стараемся проводить эти торжества так, чтобы у всех стало хоть чуточку светлее на душе, 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чтобы праздник запомнился надолго.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Актуальность проекта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 Актуальность проекта определяется тем, что профсоюзы среди других субъектов политического процесса - политических партий, общественных движений были и остаются наиболее массовыми организациями. Но своим общественным функциям и задачам профсоюзы могут найти опору во всех слоях населения, во всех регионах, а в своих организационных структурах дойти до самых низовых ячеек общества, хозяйственной системы.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 Идеологическая база профсоюзов обуславливается повседневными нуждами и интересами людей, требованиями по обеспечению и улучшению условий труда, быта и отдыха работников, т.е. такими социально-бытовыми условиями, которые определяют повседневную жизнь максимального большинства людей.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Зима не за горами</a:t>
            </a:r>
            <a:endParaRPr lang="ru-RU" sz="1200" dirty="0">
              <a:solidFill>
                <a:srgbClr val="7030A0"/>
              </a:solidFill>
              <a:latin typeface="Palatino Linotype" pitchFamily="18" charset="0"/>
            </a:endParaRPr>
          </a:p>
        </p:txBody>
      </p:sp>
      <p:pic>
        <p:nvPicPr>
          <p:cNvPr id="1026" name="Picture 2" descr="F:\подготовка  к зиме  фото\IMG_45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219"/>
          <a:stretch>
            <a:fillRect/>
          </a:stretch>
        </p:blipFill>
        <p:spPr bwMode="auto">
          <a:xfrm>
            <a:off x="1428728" y="1142984"/>
            <a:ext cx="6703446" cy="47149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6000768"/>
            <a:ext cx="75724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Подготовка земли к посадке чеснока.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Администратор\Desktop\ФЛЭШКА\фотографии\КРУИЗ, Санкт Петербург\IMG_043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85926"/>
            <a:ext cx="407199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истратор\Desktop\ФЛЭШКА\фотографии\КРУИЗ, Санкт Петербург\IMG_04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286124"/>
            <a:ext cx="463238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дминистратор\Desktop\ФЛЭШКА\фотографии\КРУИЗ, Санкт Петербург\IMG_04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42852"/>
            <a:ext cx="40719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5" y="571480"/>
            <a:ext cx="4357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Palatino Linotype" pitchFamily="18" charset="0"/>
              </a:rPr>
              <a:t>Круиз на теплоходе «Лучший руководитель года»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57158" y="5072074"/>
            <a:ext cx="385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Наш руководитель отдыхает, чтобы набраться сил, а вернувшись с головой окунуться в работу.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8686800" cy="838200"/>
          </a:xfrm>
        </p:spPr>
        <p:txBody>
          <a:bodyPr>
            <a:normAutofit/>
          </a:bodyPr>
          <a:lstStyle/>
          <a:p>
            <a:endParaRPr lang="ru-RU" sz="1200" dirty="0">
              <a:solidFill>
                <a:srgbClr val="7030A0"/>
              </a:solidFill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Поездка на теплоходе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C:\Users\Валентина\Desktop\теплохо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8716"/>
          <a:stretch>
            <a:fillRect/>
          </a:stretch>
        </p:blipFill>
        <p:spPr bwMode="auto">
          <a:xfrm>
            <a:off x="642910" y="500042"/>
            <a:ext cx="7512868" cy="5143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643579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Так же в круиз на теплоходе отправилась победитель районного конкурса «Воспитатель года 2016»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Вместе, любая работа по плечу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4" name="Picture 2" descr="C:\Users\Валентина\Desktop\Фотографии-юбилей, день открытых дверей\IMG_39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  <p:pic>
        <p:nvPicPr>
          <p:cNvPr id="5" name="Picture 2" descr="C:\Users\Валентина\Desktop\Фотографии-юбилей, день открытых дверей\IMG_3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142984"/>
            <a:ext cx="6667547" cy="50006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628652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Доброе братство дороже всякого богатства.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491566" cy="558008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dirty="0" smtClean="0">
              <a:solidFill>
                <a:srgbClr val="7030A0"/>
              </a:solidFill>
              <a:latin typeface="Palatino Linotype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Хочется пожелать своим коллегам, 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чтобы зарплата была достойна их 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труда, чтобы они могли поправить 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свое здоровье, чтобы в нашем 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коллективе всегда царила теплая 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атмосфера творчества, дружбы, любви и взаимопонимания.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400" dirty="0" smtClean="0">
                <a:solidFill>
                  <a:srgbClr val="FF0000"/>
                </a:solidFill>
                <a:latin typeface="Palatino Linotype" pitchFamily="18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Цель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Защита индивидуальных и коллективных социально-трудовых, </a:t>
            </a:r>
            <a:r>
              <a:rPr lang="ru-RU" sz="3600" b="1" dirty="0" smtClean="0">
                <a:solidFill>
                  <a:srgbClr val="7030A0"/>
                </a:solidFill>
                <a:latin typeface="Palatino Linotype" pitchFamily="18" charset="0"/>
              </a:rPr>
              <a:t>профессиональных</a:t>
            </a: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 прав и интересов членов </a:t>
            </a:r>
            <a:r>
              <a:rPr lang="ru-RU" sz="3600" b="1" dirty="0" smtClean="0">
                <a:solidFill>
                  <a:srgbClr val="7030A0"/>
                </a:solidFill>
                <a:latin typeface="Palatino Linotype" pitchFamily="18" charset="0"/>
              </a:rPr>
              <a:t>профсоюза</a:t>
            </a: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 при взаимодействии с работодателем, </a:t>
            </a:r>
            <a:r>
              <a:rPr lang="ru-RU" sz="3600" b="1" dirty="0" smtClean="0">
                <a:solidFill>
                  <a:srgbClr val="7030A0"/>
                </a:solidFill>
                <a:latin typeface="Palatino Linotype" pitchFamily="18" charset="0"/>
              </a:rPr>
              <a:t>органами</a:t>
            </a: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 местного самоуправления, общественными и иными </a:t>
            </a:r>
            <a:r>
              <a:rPr lang="ru-RU" sz="3600" b="1" dirty="0" smtClean="0">
                <a:solidFill>
                  <a:srgbClr val="7030A0"/>
                </a:solidFill>
                <a:latin typeface="Palatino Linotype" pitchFamily="18" charset="0"/>
              </a:rPr>
              <a:t>организациями</a:t>
            </a:r>
            <a:r>
              <a:rPr lang="ru-RU" sz="3600" dirty="0" smtClean="0">
                <a:solidFill>
                  <a:srgbClr val="7030A0"/>
                </a:solidFill>
                <a:latin typeface="Palatino Linotype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Задачи проекта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1. Создание благоприятного психологического микроклимата, необходимого для поддержания эффективной работоспособности всех членов коллектива.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2. Способствовать повышению </a:t>
            </a:r>
            <a:r>
              <a:rPr lang="ru-RU" b="1" dirty="0" smtClean="0">
                <a:solidFill>
                  <a:srgbClr val="7030A0"/>
                </a:solidFill>
                <a:latin typeface="Palatino Linotype" pitchFamily="18" charset="0"/>
              </a:rPr>
              <a:t>профессионализма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 педагогических кадров, совершенствованию уровня и методов стимулирования деятельности работников образования, повышению их социального статуса.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3. Забота о здоровье и эмоциональном состоянии сотрудников, обеспечение прав работников на здоровые и безопасные условия труда.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4. Взаимопомощь членам ППО.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500174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endParaRPr lang="ru-RU" sz="4400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Palatino Linotype" pitchFamily="18" charset="0"/>
              </a:rPr>
              <a:t>Участники проекта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dirty="0" smtClean="0">
                <a:latin typeface="Palatino Linotype" pitchFamily="18" charset="0"/>
              </a:rPr>
              <a:t>–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Члены первичной  профсоюзной организации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  <p:pic>
        <p:nvPicPr>
          <p:cNvPr id="5" name="Picture 2" descr="C:\Users\Администратор\Desktop\Коллектив, ПДД, профсоюз\IMG_45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278" b="9645"/>
          <a:stretch>
            <a:fillRect/>
          </a:stretch>
        </p:blipFill>
        <p:spPr bwMode="auto">
          <a:xfrm>
            <a:off x="1714480" y="2071678"/>
            <a:ext cx="6034616" cy="3714776"/>
          </a:xfrm>
          <a:prstGeom prst="rect">
            <a:avLst/>
          </a:prstGeom>
          <a:noFill/>
        </p:spPr>
      </p:pic>
      <p:pic>
        <p:nvPicPr>
          <p:cNvPr id="4" name="Picture 2" descr="C:\Users\Администратор\Desktop\Коллектив, ПДД, профсоюз\IMG_4558.JPG"/>
          <p:cNvPicPr>
            <a:picLocks noChangeAspect="1" noChangeArrowheads="1"/>
          </p:cNvPicPr>
          <p:nvPr/>
        </p:nvPicPr>
        <p:blipFill>
          <a:blip r:embed="rId3" cstate="print"/>
          <a:srcRect l="1961" t="10235" r="3927" b="13952"/>
          <a:stretch>
            <a:fillRect/>
          </a:stretch>
        </p:blipFill>
        <p:spPr bwMode="auto">
          <a:xfrm>
            <a:off x="642910" y="1571612"/>
            <a:ext cx="780398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Основа нашего проекта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Повышение интереса к осуществлению активной профсоюзной деятельности, развитие творческой активности как устойчивой мотивации профсоюзного членства. Овладение теоретическими знаниями и практическими навыками профсоюзной работы. Повышение уровня профсоюзного образования. Гражданское общество и Профсоюз..</a:t>
            </a:r>
            <a:endParaRPr lang="ru-RU" dirty="0">
              <a:solidFill>
                <a:srgbClr val="7030A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Ожидаемые результаты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    Повысится престиж Детского сада, улучшится социальное и эмоциональное самочувствие членов </a:t>
            </a:r>
            <a:r>
              <a:rPr lang="ru-RU" b="1" dirty="0" smtClean="0">
                <a:solidFill>
                  <a:srgbClr val="7030A0"/>
                </a:solidFill>
                <a:latin typeface="Palatino Linotype" pitchFamily="18" charset="0"/>
              </a:rPr>
              <a:t>профсоюза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, что </a:t>
            </a:r>
            <a:r>
              <a:rPr lang="ru-RU" smtClean="0">
                <a:solidFill>
                  <a:srgbClr val="7030A0"/>
                </a:solidFill>
                <a:latin typeface="Palatino Linotype" pitchFamily="18" charset="0"/>
              </a:rPr>
              <a:t>будет способствовать </a:t>
            </a:r>
            <a:r>
              <a:rPr lang="ru-RU" dirty="0" smtClean="0">
                <a:solidFill>
                  <a:srgbClr val="7030A0"/>
                </a:solidFill>
                <a:latin typeface="Palatino Linotype" pitchFamily="18" charset="0"/>
              </a:rPr>
              <a:t>созданию благоприятного психологического микроклимата, необходимого для поддержания эффективной работоспособности всех членов коллектива.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>
                <a:solidFill>
                  <a:srgbClr val="FF0000"/>
                </a:solidFill>
                <a:latin typeface="Palatino Linotype" pitchFamily="18" charset="0"/>
              </a:rPr>
              <a:t>  Реализация инновационного проекта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1014</TotalTime>
  <Words>531</Words>
  <Application>Microsoft Office PowerPoint</Application>
  <PresentationFormat>Экран (4:3)</PresentationFormat>
  <Paragraphs>100</Paragraphs>
  <Slides>35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Franklin Gothic Book</vt:lpstr>
      <vt:lpstr>Franklin Gothic Medium</vt:lpstr>
      <vt:lpstr>Palatino Linotype</vt:lpstr>
      <vt:lpstr>Times New Roman</vt:lpstr>
      <vt:lpstr>Wingdings 2</vt:lpstr>
      <vt:lpstr>Трек</vt:lpstr>
      <vt:lpstr> проект «Профсоюз  в нашей жизни»  </vt:lpstr>
      <vt:lpstr>Продолжительность реализации проекта: </vt:lpstr>
      <vt:lpstr>Актуальность проекта</vt:lpstr>
      <vt:lpstr>Цель проекта</vt:lpstr>
      <vt:lpstr>Задачи проекта</vt:lpstr>
      <vt:lpstr>Участники проекта – Члены первичной  профсоюзной организации</vt:lpstr>
      <vt:lpstr>Основа нашего проекта</vt:lpstr>
      <vt:lpstr>Ожидаемые результаты</vt:lpstr>
      <vt:lpstr> </vt:lpstr>
      <vt:lpstr>Профсоюзный уголок</vt:lpstr>
      <vt:lpstr>Профсоюзное собрание</vt:lpstr>
      <vt:lpstr>Вручение  профсоюзного  билета</vt:lpstr>
      <vt:lpstr>План мероприятий посвящённый Всемирному дню охраны труда</vt:lpstr>
      <vt:lpstr>«День охраны труда»</vt:lpstr>
      <vt:lpstr>Тренинг «Стресс и способы регуляции эмоционального состояния»</vt:lpstr>
      <vt:lpstr>Кросс Наций </vt:lpstr>
      <vt:lpstr> День здоровья прошёл под девизом«Двигайся больше – проживёшь дольше»  </vt:lpstr>
      <vt:lpstr>План проведения двухмесячника по санитарной очистке и благоустройству территории</vt:lpstr>
      <vt:lpstr>Субботник </vt:lpstr>
      <vt:lpstr>Презентация PowerPoint</vt:lpstr>
      <vt:lpstr>Конкурс «Лучший участок детского сада»</vt:lpstr>
      <vt:lpstr>Лучшая клумба</vt:lpstr>
      <vt:lpstr>капитальный ремонт детского сада</vt:lpstr>
      <vt:lpstr>Презентация PowerPoint</vt:lpstr>
      <vt:lpstr>Благодарственное письмо</vt:lpstr>
      <vt:lpstr>Творческий отчёт</vt:lpstr>
      <vt:lpstr>Новый год</vt:lpstr>
      <vt:lpstr>«Ох, уж эти юбилеи» </vt:lpstr>
      <vt:lpstr>Ветераны педагогического труда всегда с нами </vt:lpstr>
      <vt:lpstr>Зима не за горами</vt:lpstr>
      <vt:lpstr>Презентация PowerPoint</vt:lpstr>
      <vt:lpstr>Презентация PowerPoint</vt:lpstr>
      <vt:lpstr>Вместе, любая работа по плечу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Ильдар</cp:lastModifiedBy>
  <cp:revision>117</cp:revision>
  <dcterms:created xsi:type="dcterms:W3CDTF">2017-09-19T16:28:19Z</dcterms:created>
  <dcterms:modified xsi:type="dcterms:W3CDTF">2017-09-27T12:01:32Z</dcterms:modified>
</cp:coreProperties>
</file>